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9" d="100"/>
          <a:sy n="109" d="100"/>
        </p:scale>
        <p:origin x="100" y="4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5/27/2026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5/27/2026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BCAD085-E8A6-8845-BD4E-CB4CCA059FC4}" type="datetimeFigureOut">
              <a:rPr lang="en-US"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CAD085-E8A6-8845-BD4E-CB4CCA059FC4}" type="datetimeFigureOut">
              <a:rPr lang="en-US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FF6DA9-008F-8B48-92A6-B652298478BF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45625" y="2086138"/>
            <a:ext cx="11146971" cy="10002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defRPr/>
            </a:pPr>
            <a:endParaRPr lang="ru-RU" sz="900" b="1" i="0" cap="all">
              <a:solidFill>
                <a:srgbClr val="0398DB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2800" b="1" i="0" cap="all">
                <a:solidFill>
                  <a:srgbClr val="0398DB"/>
                </a:solidFill>
                <a:latin typeface="Arial"/>
                <a:cs typeface="Arial"/>
              </a:rPr>
              <a:t>комфорт и легкость твоего бизнеса</a:t>
            </a:r>
            <a:endParaRPr/>
          </a:p>
          <a:p>
            <a:pPr algn="ctr">
              <a:defRPr/>
            </a:pPr>
            <a:r>
              <a:rPr lang="ru-RU" sz="2800" b="1" i="0" cap="all">
                <a:solidFill>
                  <a:srgbClr val="0398DB"/>
                </a:solidFill>
                <a:latin typeface="Arial"/>
                <a:cs typeface="Arial"/>
              </a:rPr>
              <a:t> финансовое благополучие уже сегодня </a:t>
            </a:r>
            <a:endParaRPr lang="ru-RU" sz="2800" b="1">
              <a:solidFill>
                <a:srgbClr val="0398DB"/>
              </a:solidFill>
              <a:latin typeface="Aptos Display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23710" y="4823559"/>
            <a:ext cx="2984175" cy="16794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3995857" y="3402439"/>
            <a:ext cx="3439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/>
              <a:t>Донскова Ирина Владимировна </a:t>
            </a:r>
            <a:endParaRPr/>
          </a:p>
        </p:txBody>
      </p:sp>
      <p:sp>
        <p:nvSpPr>
          <p:cNvPr id="3" name="TextBox 2"/>
          <p:cNvSpPr txBox="1"/>
          <p:nvPr/>
        </p:nvSpPr>
        <p:spPr bwMode="auto">
          <a:xfrm>
            <a:off x="2900605" y="3710899"/>
            <a:ext cx="57827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/>
              <a:t>Собственник действующего более 10 лет таксопарка «Титан»</a:t>
            </a:r>
            <a:endParaRPr/>
          </a:p>
        </p:txBody>
      </p:sp>
      <p:sp>
        <p:nvSpPr>
          <p:cNvPr id="6" name="TextBox 5"/>
          <p:cNvSpPr txBox="1"/>
          <p:nvPr/>
        </p:nvSpPr>
        <p:spPr bwMode="auto">
          <a:xfrm>
            <a:off x="4328317" y="3975097"/>
            <a:ext cx="2774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/>
              <a:t>Соучредитель компании </a:t>
            </a:r>
            <a:r>
              <a:rPr lang="en-US" sz="1600"/>
              <a:t>iFox</a:t>
            </a:r>
            <a:endParaRPr lang="ru-RU" sz="1600"/>
          </a:p>
        </p:txBody>
      </p:sp>
      <p:sp>
        <p:nvSpPr>
          <p:cNvPr id="7" name="TextBox 6"/>
          <p:cNvSpPr txBox="1"/>
          <p:nvPr/>
        </p:nvSpPr>
        <p:spPr bwMode="auto">
          <a:xfrm>
            <a:off x="4493269" y="1275185"/>
            <a:ext cx="24450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>
                <a:latin typeface="+mj-lt"/>
              </a:rPr>
              <a:t>ERP</a:t>
            </a:r>
            <a:r>
              <a:rPr lang="en-US" sz="3600">
                <a:latin typeface="+mj-lt"/>
              </a:rPr>
              <a:t> </a:t>
            </a:r>
            <a:r>
              <a:rPr lang="en-US" sz="6000" b="1">
                <a:solidFill>
                  <a:srgbClr val="09B0FC"/>
                </a:solidFill>
                <a:latin typeface="+mj-lt"/>
              </a:rPr>
              <a:t>i</a:t>
            </a:r>
            <a:r>
              <a:rPr lang="en-US" sz="6000" b="1">
                <a:solidFill>
                  <a:srgbClr val="FE6B07"/>
                </a:solidFill>
                <a:latin typeface="+mj-lt"/>
              </a:rPr>
              <a:t>Fox</a:t>
            </a:r>
            <a:r>
              <a:rPr lang="en-US" sz="3600">
                <a:latin typeface="+mj-lt"/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138512" y="6033959"/>
            <a:ext cx="8138160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Полноценный инструмент для бизнеса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4543647" y="800944"/>
            <a:ext cx="7790006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>
                <a:solidFill>
                  <a:srgbClr val="183442"/>
                </a:solidFill>
                <a:latin typeface="Aptos Display"/>
              </a:rPr>
              <a:t>График событий 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306523" y="1487957"/>
            <a:ext cx="423712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График событий в ERP iF</a:t>
            </a:r>
            <a:r>
              <a:rPr lang="en-US"/>
              <a:t>ox</a:t>
            </a:r>
            <a:r>
              <a:rPr lang="ru-RU"/>
              <a:t> — это рабочий календарь для управления задачами, встречами, собеседованиями, звонками и другими операционными действиями таксопарка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 b="1"/>
              <a:t>Он нужен не просто для напоминаний, а как полноценный инструмент для бизнеса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Чтобы вся работа с кандидатами, водителями и внутренними процессами была зафиксирована, видна и функционально связана с остальными разделами системы и парка</a:t>
            </a:r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63693" y="1487957"/>
            <a:ext cx="7245213" cy="407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138512" y="6070051"/>
            <a:ext cx="8138160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Контроль, который работает каждый день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690487" y="382947"/>
            <a:ext cx="8092440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183442"/>
                </a:solidFill>
                <a:latin typeface="Aptos Display"/>
              </a:rPr>
              <a:t>Проверка, скоринг и </a:t>
            </a:r>
            <a:r>
              <a:rPr lang="ru-RU" sz="2800" b="1" dirty="0" err="1">
                <a:solidFill>
                  <a:srgbClr val="183442"/>
                </a:solidFill>
                <a:latin typeface="Aptos Display"/>
              </a:rPr>
              <a:t>профайлинг</a:t>
            </a:r>
            <a:r>
              <a:rPr lang="ru-RU" sz="2800" b="1" dirty="0">
                <a:solidFill>
                  <a:srgbClr val="183442"/>
                </a:solidFill>
                <a:latin typeface="Aptos Display"/>
              </a:rPr>
              <a:t> водителя. Собеседование, анализ и документы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335890" y="1461040"/>
            <a:ext cx="40426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/>
              <a:t>ERP iFох выстраивает полный путь водителя от первого обращения до выхода на линию и дальнейшей оценки качества работы 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 b="1"/>
              <a:t>Это не отдельные разрозненные проверки, а единая цепочка</a:t>
            </a:r>
            <a:r>
              <a:rPr lang="ru-RU"/>
              <a:t>: кандидат попадает в систему, проходит проверку, получает оценку риска (скоринг), затем собеседование, оформление документов, подключение к работе и дальнейший контроль результатов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 b="1"/>
              <a:t>Объединение результатов с предметным указанием рисков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97355" y="1585395"/>
            <a:ext cx="7358755" cy="3912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280139" y="6028511"/>
            <a:ext cx="9196754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Самообучающаяся система оценки рисков для бизнеса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279768" y="376666"/>
            <a:ext cx="9197125" cy="85379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183442"/>
                </a:solidFill>
                <a:latin typeface="Aptos Display"/>
              </a:rPr>
              <a:t>Анализ качества дальнейшего сотрудничества.  Самообучение системы скоринга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260230" y="1398679"/>
            <a:ext cx="514410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На основании накопленных данных ERP iF</a:t>
            </a:r>
            <a:r>
              <a:rPr lang="en-US"/>
              <a:t>ox</a:t>
            </a:r>
            <a:r>
              <a:rPr lang="ru-RU"/>
              <a:t> помогает улучшать правила оценки кандидатов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Система анализирует исторические проверки, результаты собеседований, события после найма через 7 дней, 30 дней, 90 дней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Система показывает какие комбинации данных чаще приводят к отказам, невыходам, жалобам или проблемам после подключения водителя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 b="1"/>
              <a:t>Цель анализа — понять, какие признаки чаще приводят к хорошему результату, а какие связаны с рисками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28018" y="1536481"/>
            <a:ext cx="6528092" cy="3686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091620" y="6021381"/>
            <a:ext cx="8138160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Контроль, который работает каждый день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4210406" y="793783"/>
            <a:ext cx="8092440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>
                <a:solidFill>
                  <a:srgbClr val="183442"/>
                </a:solidFill>
                <a:latin typeface="Aptos Display"/>
              </a:rPr>
              <a:t>Расчёты водителя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260231" y="1442620"/>
            <a:ext cx="423712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/>
              <a:t>Расчёты водителя в ERP iFох — это финансовый контур </a:t>
            </a:r>
            <a:endParaRPr lang="en-US" b="1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ru-RU"/>
              <a:t>Он показывает заработок водителя  за выбранный день или период, суммы для учета и удержания, различные компенсации и какой итог должен попасть в ведомость к выводу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 b="1"/>
              <a:t>Система связывает данные из Диспетчерской, внутренние данные таксопарка, записи водителя из личного кабинета мини-приложения, мессенджеров MAX и </a:t>
            </a:r>
            <a:r>
              <a:rPr lang="en-US" b="1"/>
              <a:t>T</a:t>
            </a:r>
            <a:r>
              <a:rPr lang="ru-RU" b="1"/>
              <a:t>elegram и ручные корректировки сотрудника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539941" y="1582340"/>
            <a:ext cx="7316168" cy="3915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186354" y="6061741"/>
            <a:ext cx="8090317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Контроль, который работает каждый день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801449" y="713997"/>
            <a:ext cx="4328298" cy="42707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>
                <a:solidFill>
                  <a:srgbClr val="183442"/>
                </a:solidFill>
                <a:latin typeface="Aptos Display"/>
              </a:rPr>
              <a:t>	Штрафы ГИБДД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260230" y="1485723"/>
            <a:ext cx="506790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Модуль штрафов</a:t>
            </a:r>
            <a:r>
              <a:rPr lang="en-US"/>
              <a:t> </a:t>
            </a:r>
            <a:r>
              <a:rPr lang="ru-RU"/>
              <a:t>ГИБДД в ERP iF</a:t>
            </a:r>
            <a:r>
              <a:rPr lang="en-US"/>
              <a:t>ox </a:t>
            </a:r>
            <a:r>
              <a:rPr lang="ru-RU"/>
              <a:t>нужен для постоянного контроля неоплаченных штрафов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Он связывает автомобиль, гос. номер, СТС, дату нарушения, сумму штрафа, срок скидки, срок оплаты, водителя на момент нарушения и дальнейшее </a:t>
            </a:r>
            <a:r>
              <a:rPr lang="ru-RU" b="1"/>
              <a:t>автоматическое удержание</a:t>
            </a:r>
            <a:r>
              <a:rPr lang="ru-RU"/>
              <a:t> в расчётах водителя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 b="1"/>
              <a:t>Главная задача модуля — не терять штрафы, не обнаруживать их неожиданно, и не считать вручную. Сотрудник видит актуальную информацию по автомобилям, руководитель видит риски и суммы, а расчёт водителя учитывает штраф как удержание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57644" y="1509266"/>
            <a:ext cx="6598466" cy="3954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091620" y="6016732"/>
            <a:ext cx="8138160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Контроль, который работает каждый день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559410" y="740264"/>
            <a:ext cx="9392369" cy="42707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183442"/>
                </a:solidFill>
                <a:latin typeface="Aptos Display"/>
              </a:rPr>
              <a:t>	Финансово-аналитический модуль «</a:t>
            </a:r>
            <a:r>
              <a:rPr lang="ru-RU" sz="2800" b="1" dirty="0" err="1">
                <a:solidFill>
                  <a:srgbClr val="183442"/>
                </a:solidFill>
                <a:latin typeface="Aptos Display"/>
              </a:rPr>
              <a:t>iFox</a:t>
            </a:r>
            <a:r>
              <a:rPr lang="ru-RU" sz="2800" b="1" dirty="0">
                <a:solidFill>
                  <a:srgbClr val="183442"/>
                </a:solidFill>
                <a:latin typeface="Aptos Display"/>
              </a:rPr>
              <a:t> Аудит»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199292" y="1494840"/>
            <a:ext cx="460716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/>
              <a:t>Не просто отчет, а полноценный модуль аудита взаиморасчетов.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Инструмент финансового контроля таксопарка, который автоматически сопоставляет заказы, начисления, комиссии, бонусы, чаевые, корректировки, выплаты водителям и поступления на расчётный счёт 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Задача — показать, сходятся ли данные диспетчерской, внутренней ведомости таксопарка и фактических банковских операций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850619" y="1494840"/>
            <a:ext cx="7005492" cy="3942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138512" y="6070051"/>
            <a:ext cx="8138160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Контроль, который работает каждый день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1067774" y="682206"/>
            <a:ext cx="9282879" cy="42707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>
                <a:solidFill>
                  <a:srgbClr val="183442"/>
                </a:solidFill>
                <a:latin typeface="Aptos Display"/>
              </a:rPr>
              <a:t>	Мини-приложение и мессенджеры </a:t>
            </a:r>
            <a:r>
              <a:rPr lang="en-US" sz="2800" b="1">
                <a:solidFill>
                  <a:srgbClr val="183442"/>
                </a:solidFill>
                <a:latin typeface="Aptos Display"/>
              </a:rPr>
              <a:t>MAX/Telegram</a:t>
            </a:r>
            <a:endParaRPr lang="ru-RU" sz="2800" b="1">
              <a:solidFill>
                <a:srgbClr val="183442"/>
              </a:solidFill>
              <a:latin typeface="Aptos Display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60231" y="1582340"/>
            <a:ext cx="39820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>
                <a:latin typeface="+mj-lt"/>
              </a:rPr>
              <a:t>Мини-приложение и мессенджеры</a:t>
            </a:r>
            <a:r>
              <a:rPr lang="en-US">
                <a:latin typeface="+mj-lt"/>
              </a:rPr>
              <a:t> </a:t>
            </a:r>
            <a:r>
              <a:rPr lang="en-US" sz="1600">
                <a:latin typeface="+mj-lt"/>
              </a:rPr>
              <a:t>MAX/Telegram </a:t>
            </a:r>
            <a:r>
              <a:rPr lang="ru-RU">
                <a:latin typeface="+mj-lt"/>
              </a:rPr>
              <a:t>— это мобильный контур системы ERP iF</a:t>
            </a:r>
            <a:r>
              <a:rPr lang="en-US">
                <a:latin typeface="+mj-lt"/>
              </a:rPr>
              <a:t>ox</a:t>
            </a:r>
            <a:r>
              <a:rPr lang="ru-RU">
                <a:latin typeface="+mj-lt"/>
              </a:rPr>
              <a:t> </a:t>
            </a:r>
            <a:endParaRPr lang="en-US">
              <a:latin typeface="+mj-lt"/>
            </a:endParaRPr>
          </a:p>
          <a:p>
            <a:pPr>
              <a:defRPr/>
            </a:pPr>
            <a:endParaRPr lang="en-US">
              <a:latin typeface="+mj-lt"/>
            </a:endParaRPr>
          </a:p>
          <a:p>
            <a:pPr>
              <a:defRPr/>
            </a:pPr>
            <a:r>
              <a:rPr lang="ru-RU" b="1">
                <a:latin typeface="+mj-lt"/>
              </a:rPr>
              <a:t>Он нужен для того, чтобы водитель и сотрудник могли выполнять рабочие </a:t>
            </a:r>
            <a:r>
              <a:rPr lang="ru-RU" b="1"/>
              <a:t>действия не только через офисное приложение, но и прямо из привычного мессенджера</a:t>
            </a:r>
            <a:r>
              <a:rPr lang="ru-RU"/>
              <a:t> </a:t>
            </a:r>
            <a:endParaRPr/>
          </a:p>
          <a:p>
            <a:pPr>
              <a:defRPr/>
            </a:pPr>
            <a:r>
              <a:rPr lang="ru-RU"/>
              <a:t>(основной канал — MAX, дополнительный канал — Telegram)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267047" y="1492898"/>
            <a:ext cx="7589063" cy="42711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138512" y="6070051"/>
            <a:ext cx="8138160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Контроль, который работает каждый день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4267047" y="798937"/>
            <a:ext cx="8092440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>
                <a:solidFill>
                  <a:srgbClr val="183442"/>
                </a:solidFill>
                <a:latin typeface="Aptos Display"/>
              </a:rPr>
              <a:t>	Помощь бота</a:t>
            </a:r>
            <a:endParaRPr/>
          </a:p>
        </p:txBody>
      </p:sp>
      <p:sp>
        <p:nvSpPr>
          <p:cNvPr id="9" name="TextBox 8"/>
          <p:cNvSpPr txBox="1"/>
          <p:nvPr/>
        </p:nvSpPr>
        <p:spPr bwMode="auto">
          <a:xfrm>
            <a:off x="284960" y="1459163"/>
            <a:ext cx="47090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Раздел «Помощь бота» в ERP iF</a:t>
            </a:r>
            <a:r>
              <a:rPr lang="en-US"/>
              <a:t>ox</a:t>
            </a:r>
            <a:r>
              <a:rPr lang="ru-RU"/>
              <a:t> — это встроенная база знаний и автоматический помощник для водителей и сотрудников. 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 b="1"/>
              <a:t>Его задача — быстро отвечать на типовые вопросы, снижать нагрузку на сотрудников и сохранять единый стандарт коммуникации внутри таксопарка 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Если бот не нашёл подходящую информацию, такой вопрос не теряется. Он становится сигналом для системы: в базе знаний есть пробел. Система разбирает вопрос, </a:t>
            </a:r>
            <a:endParaRPr/>
          </a:p>
          <a:p>
            <a:pPr>
              <a:defRPr/>
            </a:pPr>
            <a:r>
              <a:rPr lang="ru-RU"/>
              <a:t>добавляет правильный ответ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980139" y="1524000"/>
            <a:ext cx="6875969" cy="38697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080693" y="5976696"/>
            <a:ext cx="7731522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ERP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iFox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 –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таксопарк под контролем от кандидата до выплаты</a:t>
            </a:r>
            <a:endParaRPr sz="2000" b="1" dirty="0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446432" y="727415"/>
            <a:ext cx="8092440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>
                <a:solidFill>
                  <a:srgbClr val="183442"/>
                </a:solidFill>
                <a:latin typeface="Aptos Display"/>
              </a:rPr>
              <a:t>	Преимущества </a:t>
            </a:r>
            <a:r>
              <a:rPr lang="en-US" sz="2800" b="1">
                <a:solidFill>
                  <a:srgbClr val="183442"/>
                </a:solidFill>
                <a:latin typeface="Aptos Display"/>
              </a:rPr>
              <a:t>ERP iFox</a:t>
            </a:r>
            <a:endParaRPr lang="ru-RU" sz="2800" b="1">
              <a:solidFill>
                <a:srgbClr val="183442"/>
              </a:solidFill>
              <a:latin typeface="Aptos Display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223490" y="1472305"/>
            <a:ext cx="59311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ü"/>
              <a:defRPr/>
            </a:pPr>
            <a:r>
              <a:rPr lang="ru-RU" b="1" dirty="0"/>
              <a:t>Видимость общей картины бизнеса</a:t>
            </a:r>
            <a:endParaRPr lang="ru-RU" dirty="0"/>
          </a:p>
          <a:p>
            <a:pPr>
              <a:defRPr/>
            </a:pPr>
            <a:endParaRPr lang="ru-RU" b="1" dirty="0"/>
          </a:p>
          <a:p>
            <a:pPr marL="285750" indent="-285750">
              <a:buFont typeface="Wingdings"/>
              <a:buChar char="ü"/>
              <a:defRPr/>
            </a:pPr>
            <a:r>
              <a:rPr lang="ru-RU" b="1" dirty="0"/>
              <a:t>Прозрачность спорных ситуаций, действий и решений</a:t>
            </a:r>
            <a:endParaRPr lang="ru-RU" dirty="0"/>
          </a:p>
          <a:p>
            <a:pPr marL="285750" indent="-285750">
              <a:buFont typeface="Wingdings"/>
              <a:buChar char="ü"/>
              <a:defRPr/>
            </a:pPr>
            <a:endParaRPr lang="ru-RU" b="1" dirty="0"/>
          </a:p>
          <a:p>
            <a:pPr marL="285750" indent="-285750">
              <a:buFont typeface="Wingdings"/>
              <a:buChar char="ü"/>
              <a:defRPr/>
            </a:pPr>
            <a:r>
              <a:rPr lang="ru-RU" b="1" dirty="0"/>
              <a:t>Поиск и устранение слабых мест и стоп - факторов. Контроль рисков</a:t>
            </a:r>
            <a:endParaRPr lang="ru-RU" dirty="0"/>
          </a:p>
          <a:p>
            <a:pPr marL="285750" indent="-285750">
              <a:buFont typeface="Wingdings"/>
              <a:buChar char="ü"/>
              <a:defRPr/>
            </a:pPr>
            <a:endParaRPr lang="ru-RU" b="1" dirty="0"/>
          </a:p>
          <a:p>
            <a:pPr marL="285750" indent="-285750">
              <a:buFont typeface="Wingdings"/>
              <a:buChar char="ü"/>
              <a:defRPr/>
            </a:pPr>
            <a:r>
              <a:rPr lang="ru-RU" b="1" dirty="0"/>
              <a:t>Удобство использования водителем и сотрудником</a:t>
            </a:r>
            <a:endParaRPr lang="ru-RU" dirty="0"/>
          </a:p>
          <a:p>
            <a:pPr marL="285750" indent="-285750">
              <a:buFont typeface="Wingdings"/>
              <a:buChar char="ü"/>
              <a:defRPr/>
            </a:pPr>
            <a:endParaRPr lang="ru-RU" b="1" dirty="0"/>
          </a:p>
          <a:p>
            <a:pPr marL="285750" indent="-285750">
              <a:buFont typeface="Wingdings"/>
              <a:buChar char="ü"/>
              <a:defRPr/>
            </a:pPr>
            <a:r>
              <a:rPr lang="ru-RU" b="1" dirty="0"/>
              <a:t>Снижение ручной работы – экономия времени и содержания бизнеса</a:t>
            </a:r>
            <a:endParaRPr lang="ru-RU" dirty="0"/>
          </a:p>
          <a:p>
            <a:pPr marL="285750" indent="-285750">
              <a:buFont typeface="Wingdings"/>
              <a:buChar char="ü"/>
              <a:defRPr/>
            </a:pPr>
            <a:endParaRPr lang="ru-RU" b="1" dirty="0"/>
          </a:p>
          <a:p>
            <a:pPr marL="285750" indent="-285750">
              <a:buFont typeface="Wingdings"/>
              <a:buChar char="ü"/>
              <a:defRPr/>
            </a:pPr>
            <a:r>
              <a:rPr lang="ru-RU" b="1" dirty="0"/>
              <a:t>Масштабируемость. Управляемость.                            Рост с сохранением контроля бизнеса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54616" y="1418675"/>
            <a:ext cx="5701493" cy="3208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505408" y="5169884"/>
            <a:ext cx="9908646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800" b="1">
                <a:solidFill>
                  <a:srgbClr val="183442"/>
                </a:solidFill>
                <a:latin typeface="Aptos Display"/>
              </a:rPr>
              <a:t>	</a:t>
            </a:r>
            <a:r>
              <a:rPr lang="ru-RU" sz="2000" b="1">
                <a:solidFill>
                  <a:srgbClr val="183442"/>
                </a:solidFill>
                <a:latin typeface="Aptos Display"/>
              </a:rPr>
              <a:t>Спасибо за внимание!</a:t>
            </a:r>
            <a:endParaRPr/>
          </a:p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183442"/>
              </a:solidFill>
              <a:latin typeface="Aptos Display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145570" y="2171195"/>
            <a:ext cx="2970245" cy="29702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4673230" y="5890962"/>
            <a:ext cx="17976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/>
              <a:t>www.ifox-taxi.ru</a:t>
            </a:r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1172309" y="1360079"/>
            <a:ext cx="100759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/>
              <a:t>Когда данные под контролем — решения становятся сильнее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1274805" y="373071"/>
            <a:ext cx="8092440" cy="65836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sz="3600" b="1">
                <a:solidFill>
                  <a:srgbClr val="183442"/>
                </a:solidFill>
                <a:latin typeface="Aptos Display"/>
              </a:rPr>
              <a:t>Таксопарк под контролем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274805" y="828814"/>
            <a:ext cx="6400800" cy="43891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sz="2300" b="1">
                <a:solidFill>
                  <a:srgbClr val="EF6F21"/>
                </a:solidFill>
                <a:latin typeface="Aptos Display"/>
              </a:rPr>
              <a:t>от кандидата до выплаты</a:t>
            </a:r>
          </a:p>
        </p:txBody>
      </p:sp>
      <p:sp>
        <p:nvSpPr>
          <p:cNvPr id="7" name="TextBox 6"/>
          <p:cNvSpPr txBox="1"/>
          <p:nvPr/>
        </p:nvSpPr>
        <p:spPr bwMode="auto">
          <a:xfrm>
            <a:off x="392834" y="1528731"/>
            <a:ext cx="4745804" cy="387856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8000"/>
              </a:lnSpc>
              <a:defRPr/>
            </a:pPr>
            <a:r>
              <a:rPr lang="ru-RU" sz="1800" b="1">
                <a:solidFill>
                  <a:srgbClr val="183442"/>
                </a:solidFill>
                <a:latin typeface="Aptos"/>
              </a:rPr>
              <a:t>ERP iF</a:t>
            </a:r>
            <a:r>
              <a:rPr lang="en-US" sz="1800" b="1">
                <a:solidFill>
                  <a:srgbClr val="183442"/>
                </a:solidFill>
                <a:latin typeface="Aptos"/>
              </a:rPr>
              <a:t>ox</a:t>
            </a:r>
            <a:r>
              <a:rPr lang="ru-RU" sz="1800" b="1">
                <a:solidFill>
                  <a:srgbClr val="183442"/>
                </a:solidFill>
                <a:latin typeface="Aptos"/>
              </a:rPr>
              <a:t>  </a:t>
            </a:r>
            <a:r>
              <a:rPr lang="ru-RU" sz="1800" b="0">
                <a:solidFill>
                  <a:srgbClr val="183442"/>
                </a:solidFill>
                <a:latin typeface="Aptos"/>
              </a:rPr>
              <a:t>— это единая система управления таксопарком, которая собирает ежедневную работу компании в одном рабочем контуре. В системе связаны </a:t>
            </a:r>
            <a:r>
              <a:rPr lang="ru-RU">
                <a:solidFill>
                  <a:srgbClr val="183442"/>
                </a:solidFill>
                <a:latin typeface="Aptos"/>
              </a:rPr>
              <a:t>принимаемые на работу кандидаты,</a:t>
            </a:r>
            <a:r>
              <a:rPr lang="ru-RU" sz="1800" b="0">
                <a:solidFill>
                  <a:srgbClr val="183442"/>
                </a:solidFill>
                <a:latin typeface="Aptos"/>
              </a:rPr>
              <a:t> проверки СБ, </a:t>
            </a:r>
            <a:r>
              <a:rPr lang="ru-RU">
                <a:solidFill>
                  <a:srgbClr val="183442"/>
                </a:solidFill>
                <a:latin typeface="Aptos"/>
              </a:rPr>
              <a:t>действующие водители, </a:t>
            </a:r>
            <a:r>
              <a:rPr lang="ru-RU" sz="1800" b="0">
                <a:solidFill>
                  <a:srgbClr val="183442"/>
                </a:solidFill>
                <a:latin typeface="Aptos"/>
              </a:rPr>
              <a:t>автомобили, графики смен, документы, страхование,  штрафы, техническое обслуживание и ремонт ТС, расчёты, выплаты, отчёты, аналитика.</a:t>
            </a:r>
            <a:endParaRPr/>
          </a:p>
          <a:p>
            <a:pPr>
              <a:lnSpc>
                <a:spcPct val="108000"/>
              </a:lnSpc>
              <a:defRPr/>
            </a:pPr>
            <a:endParaRPr lang="ru-RU">
              <a:solidFill>
                <a:srgbClr val="183442"/>
              </a:solidFill>
              <a:latin typeface="Aptos"/>
            </a:endParaRPr>
          </a:p>
          <a:p>
            <a:pPr>
              <a:lnSpc>
                <a:spcPct val="108000"/>
              </a:lnSpc>
              <a:defRPr/>
            </a:pPr>
            <a:r>
              <a:rPr lang="ru-RU">
                <a:solidFill>
                  <a:srgbClr val="183442"/>
                </a:solidFill>
                <a:latin typeface="Aptos"/>
              </a:rPr>
              <a:t>С</a:t>
            </a:r>
            <a:r>
              <a:rPr lang="ru-RU" sz="1800" b="0">
                <a:solidFill>
                  <a:srgbClr val="183442"/>
                </a:solidFill>
                <a:latin typeface="Aptos"/>
              </a:rPr>
              <a:t>верка взаиморасчетов «iFox Аудит» как инструмент финансового контроля таксопарка. </a:t>
            </a:r>
            <a:endParaRPr sz="1800" b="0">
              <a:solidFill>
                <a:srgbClr val="183442"/>
              </a:solidFill>
              <a:latin typeface="Aptos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099933" y="5845132"/>
            <a:ext cx="8138160" cy="61555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Один центр управления. Один рабочий контур. </a:t>
            </a:r>
            <a:endParaRPr lang="ru-RU"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  <a:p>
            <a:pPr algn="l">
              <a:lnSpc>
                <a:spcPct val="100000"/>
              </a:lnSpc>
              <a:defRPr/>
            </a:pPr>
            <a:r>
              <a: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Полный контроль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23174" y="1499008"/>
            <a:ext cx="6532936" cy="3676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365061" y="1493055"/>
            <a:ext cx="4523462" cy="447693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8000"/>
              </a:lnSpc>
              <a:defRPr/>
            </a:pPr>
            <a:r>
              <a:rPr lang="ru-RU" sz="1800" b="1">
                <a:solidFill>
                  <a:srgbClr val="183442"/>
                </a:solidFill>
                <a:latin typeface="Aptos"/>
              </a:rPr>
              <a:t>Кандидат на должность водителя может еще на первоначальном этапе пройти проверку СБ самостоятельно по ссылке </a:t>
            </a:r>
            <a:endParaRPr/>
          </a:p>
          <a:p>
            <a:pPr>
              <a:lnSpc>
                <a:spcPct val="108000"/>
              </a:lnSpc>
              <a:defRPr/>
            </a:pPr>
            <a:endParaRPr lang="ru-RU">
              <a:solidFill>
                <a:srgbClr val="183442"/>
              </a:solidFill>
              <a:latin typeface="Aptos"/>
            </a:endParaRPr>
          </a:p>
          <a:p>
            <a:pPr>
              <a:lnSpc>
                <a:spcPct val="108000"/>
              </a:lnSpc>
              <a:defRPr/>
            </a:pPr>
            <a:r>
              <a:rPr lang="ru-RU">
                <a:solidFill>
                  <a:srgbClr val="183442"/>
                </a:solidFill>
                <a:latin typeface="Aptos"/>
              </a:rPr>
              <a:t>В</a:t>
            </a:r>
            <a:r>
              <a:rPr lang="ru-RU" sz="1800">
                <a:solidFill>
                  <a:srgbClr val="183442"/>
                </a:solidFill>
                <a:latin typeface="Aptos"/>
              </a:rPr>
              <a:t> автоматическом режиме пройти собеседование и подписать все документы начиная с анкеты в электронном формате</a:t>
            </a:r>
            <a:endParaRPr/>
          </a:p>
          <a:p>
            <a:pPr>
              <a:lnSpc>
                <a:spcPct val="108000"/>
              </a:lnSpc>
              <a:defRPr/>
            </a:pPr>
            <a:endParaRPr lang="ru-RU" b="1">
              <a:solidFill>
                <a:srgbClr val="183442"/>
              </a:solidFill>
              <a:latin typeface="Aptos"/>
            </a:endParaRPr>
          </a:p>
          <a:p>
            <a:pPr>
              <a:lnSpc>
                <a:spcPct val="108000"/>
              </a:lnSpc>
              <a:defRPr/>
            </a:pPr>
            <a:r>
              <a:rPr lang="ru-RU" sz="1800" b="1">
                <a:solidFill>
                  <a:srgbClr val="183442"/>
                </a:solidFill>
                <a:latin typeface="Aptos"/>
              </a:rPr>
              <a:t>Доступ в Личный кабинет водителя через</a:t>
            </a:r>
            <a:r>
              <a:rPr lang="en-US" sz="1800" b="1">
                <a:solidFill>
                  <a:srgbClr val="183442"/>
                </a:solidFill>
                <a:latin typeface="Aptos"/>
              </a:rPr>
              <a:t>:</a:t>
            </a:r>
            <a:endParaRPr lang="ru-RU" sz="1800" b="1">
              <a:solidFill>
                <a:srgbClr val="183442"/>
              </a:solidFill>
              <a:latin typeface="Aptos"/>
            </a:endParaRPr>
          </a:p>
          <a:p>
            <a:pPr marL="285750" indent="-285750">
              <a:lnSpc>
                <a:spcPct val="108000"/>
              </a:lnSpc>
              <a:buFont typeface="Arial"/>
              <a:buChar char="•"/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мини-приложении iFох  </a:t>
            </a:r>
            <a:endParaRPr/>
          </a:p>
          <a:p>
            <a:pPr marL="285750" indent="-285750">
              <a:lnSpc>
                <a:spcPct val="108000"/>
              </a:lnSpc>
              <a:buFont typeface="Arial"/>
              <a:buChar char="•"/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мессенджер MAX </a:t>
            </a:r>
            <a:endParaRPr/>
          </a:p>
          <a:p>
            <a:pPr marL="285750" indent="-285750">
              <a:lnSpc>
                <a:spcPct val="108000"/>
              </a:lnSpc>
              <a:buFont typeface="Arial"/>
              <a:buChar char="•"/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мессенджер Тelegram</a:t>
            </a:r>
          </a:p>
          <a:p>
            <a:pPr>
              <a:lnSpc>
                <a:spcPct val="108000"/>
              </a:lnSpc>
              <a:defRPr/>
            </a:pPr>
            <a:endParaRPr lang="ru-RU" sz="1800" b="0">
              <a:solidFill>
                <a:srgbClr val="183442"/>
              </a:solidFill>
              <a:latin typeface="Aptos"/>
            </a:endParaRPr>
          </a:p>
          <a:p>
            <a:pPr>
              <a:lnSpc>
                <a:spcPct val="108000"/>
              </a:lnSpc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 </a:t>
            </a:r>
            <a:endParaRPr/>
          </a:p>
        </p:txBody>
      </p:sp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135102" y="6054968"/>
            <a:ext cx="8138160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Таксопарк под контролем от кандидата до выплаты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2516699" y="724569"/>
            <a:ext cx="8110462" cy="42707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>
                <a:solidFill>
                  <a:srgbClr val="183442"/>
                </a:solidFill>
                <a:latin typeface="Aptos Display"/>
              </a:rPr>
              <a:t>Личный кабинет водителя и кандидата</a:t>
            </a:r>
            <a:endParaRPr sz="2800" b="1">
              <a:solidFill>
                <a:srgbClr val="183442"/>
              </a:solidFill>
              <a:latin typeface="Aptos Display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35027" y="1493055"/>
            <a:ext cx="6821083" cy="3838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365061" y="1514989"/>
            <a:ext cx="5566816" cy="434394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>
              <a:lnSpc>
                <a:spcPct val="108000"/>
              </a:lnSpc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 </a:t>
            </a:r>
            <a:r>
              <a:rPr lang="ru-RU" sz="2000" b="1">
                <a:solidFill>
                  <a:srgbClr val="183442"/>
                </a:solidFill>
                <a:latin typeface="Aptos"/>
              </a:rPr>
              <a:t>Возможности личного кабинета водителя</a:t>
            </a:r>
            <a:r>
              <a:rPr lang="en-US" sz="2000" b="1">
                <a:solidFill>
                  <a:srgbClr val="183442"/>
                </a:solidFill>
                <a:latin typeface="Aptos"/>
              </a:rPr>
              <a:t>:</a:t>
            </a:r>
            <a:endParaRPr lang="ru-RU" sz="2000" b="1">
              <a:solidFill>
                <a:srgbClr val="183442"/>
              </a:solidFill>
              <a:latin typeface="Aptos"/>
            </a:endParaRPr>
          </a:p>
          <a:p>
            <a:pPr>
              <a:lnSpc>
                <a:spcPct val="108000"/>
              </a:lnSpc>
              <a:defRPr/>
            </a:pPr>
            <a:endParaRPr lang="ru-RU" sz="800" b="1">
              <a:solidFill>
                <a:srgbClr val="183442"/>
              </a:solidFill>
              <a:latin typeface="Aptos"/>
            </a:endParaRPr>
          </a:p>
          <a:p>
            <a:pPr>
              <a:lnSpc>
                <a:spcPct val="108000"/>
              </a:lnSpc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•   просмотр и корректировка графика смен </a:t>
            </a:r>
            <a:endParaRPr/>
          </a:p>
          <a:p>
            <a:pPr>
              <a:lnSpc>
                <a:spcPct val="108000"/>
              </a:lnSpc>
              <a:defRPr/>
            </a:pPr>
            <a:r>
              <a:rPr lang="ru-RU">
                <a:solidFill>
                  <a:srgbClr val="183442"/>
                </a:solidFill>
                <a:latin typeface="Aptos"/>
              </a:rPr>
              <a:t>     </a:t>
            </a:r>
            <a:r>
              <a:rPr lang="ru-RU" sz="1800" b="0">
                <a:solidFill>
                  <a:srgbClr val="183442"/>
                </a:solidFill>
                <a:latin typeface="Aptos"/>
              </a:rPr>
              <a:t>с согласия парка</a:t>
            </a:r>
            <a:endParaRPr/>
          </a:p>
          <a:p>
            <a:pPr>
              <a:lnSpc>
                <a:spcPct val="108000"/>
              </a:lnSpc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•   фото - видео фиксация автомобиля</a:t>
            </a:r>
            <a:endParaRPr/>
          </a:p>
          <a:p>
            <a:pPr>
              <a:lnSpc>
                <a:spcPct val="108000"/>
              </a:lnSpc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•   сканирование и распознавание любых чеков</a:t>
            </a:r>
            <a:endParaRPr/>
          </a:p>
          <a:p>
            <a:pPr>
              <a:lnSpc>
                <a:spcPct val="108000"/>
              </a:lnSpc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•   расчет и </a:t>
            </a:r>
            <a:r>
              <a:rPr lang="ru-RU">
                <a:solidFill>
                  <a:srgbClr val="183442"/>
                </a:solidFill>
                <a:latin typeface="Aptos"/>
              </a:rPr>
              <a:t>фиксация</a:t>
            </a:r>
            <a:r>
              <a:rPr lang="ru-RU" sz="1800" b="0">
                <a:solidFill>
                  <a:srgbClr val="183442"/>
                </a:solidFill>
                <a:latin typeface="Aptos"/>
              </a:rPr>
              <a:t> поездки «от борта»</a:t>
            </a:r>
            <a:endParaRPr/>
          </a:p>
          <a:p>
            <a:pPr>
              <a:lnSpc>
                <a:spcPct val="108000"/>
              </a:lnSpc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•   передача пробега </a:t>
            </a:r>
            <a:endParaRPr/>
          </a:p>
          <a:p>
            <a:pPr>
              <a:lnSpc>
                <a:spcPct val="108000"/>
              </a:lnSpc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•   получение ведомостей в автоматическом режиме</a:t>
            </a:r>
            <a:endParaRPr/>
          </a:p>
          <a:p>
            <a:pPr>
              <a:lnSpc>
                <a:spcPct val="108000"/>
              </a:lnSpc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•   моментальные выплаты</a:t>
            </a:r>
            <a:endParaRPr/>
          </a:p>
          <a:p>
            <a:pPr>
              <a:lnSpc>
                <a:spcPct val="108000"/>
              </a:lnSpc>
              <a:defRPr/>
            </a:pPr>
            <a:r>
              <a:rPr lang="ru-RU" sz="1800" b="0">
                <a:solidFill>
                  <a:srgbClr val="183442"/>
                </a:solidFill>
                <a:latin typeface="Aptos"/>
              </a:rPr>
              <a:t>•   </a:t>
            </a:r>
            <a:r>
              <a:rPr lang="ru-RU" sz="1800" b="1">
                <a:solidFill>
                  <a:srgbClr val="183442"/>
                </a:solidFill>
                <a:latin typeface="Aptos"/>
              </a:rPr>
              <a:t>помощь чат-бота, который является самообучаемой мини моделью ChatGPT, использует собственную базу и не зависит от внешних сервисов и наличия интернета</a:t>
            </a:r>
            <a:endParaRPr/>
          </a:p>
          <a:p>
            <a:pPr>
              <a:lnSpc>
                <a:spcPct val="108000"/>
              </a:lnSpc>
              <a:defRPr/>
            </a:pPr>
            <a:endParaRPr lang="ru-RU" sz="1800" b="0">
              <a:solidFill>
                <a:srgbClr val="183442"/>
              </a:solidFill>
              <a:latin typeface="Aptos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144152" y="5991920"/>
            <a:ext cx="9086555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Один центр управления. Один рабочий контур. Полный контроль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3786581" y="806930"/>
            <a:ext cx="4764864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>
                <a:solidFill>
                  <a:srgbClr val="183442"/>
                </a:solidFill>
                <a:latin typeface="Aptos Display"/>
              </a:rPr>
              <a:t>Личный кабинет водителя</a:t>
            </a:r>
            <a:endParaRPr sz="2800" b="1">
              <a:solidFill>
                <a:srgbClr val="183442"/>
              </a:solidFill>
              <a:latin typeface="Aptos Display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855676" y="1547447"/>
            <a:ext cx="6000433" cy="3377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146701" y="6022037"/>
            <a:ext cx="8138160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Начните управлять таксопарком системно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5148208" y="782250"/>
            <a:ext cx="8092440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>
                <a:solidFill>
                  <a:srgbClr val="183442"/>
                </a:solidFill>
                <a:latin typeface="Aptos Display"/>
              </a:rPr>
              <a:t>Дашборд</a:t>
            </a:r>
            <a:endParaRPr sz="2800" b="1">
              <a:solidFill>
                <a:srgbClr val="183442"/>
              </a:solidFill>
              <a:latin typeface="Aptos Display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335889" y="1679945"/>
            <a:ext cx="429281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Дашборд ERP iFох — это главный рабочий экран для руководителя, менеджеров и ответственных сотрудников таксопарка в Личном кабинете десктоп приложения или мини приложения iFох, или в равнозначных по функционалу ЛК в  мессенджерах MAX и Telegram показывающий текущее состояние бизнеса </a:t>
            </a:r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79206" y="1582827"/>
            <a:ext cx="7176904" cy="40391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106180" y="6006119"/>
            <a:ext cx="8138160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Порядок в данных. Скорость в работе. Контроль в управлении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424414" y="788449"/>
            <a:ext cx="8092440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>
                <a:solidFill>
                  <a:srgbClr val="183442"/>
                </a:solidFill>
                <a:latin typeface="Aptos Display"/>
              </a:rPr>
              <a:t>Контроль ТО/Ремонты/Документы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335891" y="1512963"/>
            <a:ext cx="434161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В iFох можно вести карточки ТС, контролировать техническое обслуживание, ремонт, износ шин и другие агрегаты автомобиля, документы ТС (сроки ОСАГО, ОСГОП, диагностические карты, историю документов), пробег, штрафы, скрытые и проблемные автомобили, доходы и расходы 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 b="1"/>
              <a:t>ERP iFох собирает эти данные в единую систему, чтобы руководитель и сотрудники могли заранее видеть риски и принимать решения до того, как проблема станет критичной</a:t>
            </a:r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753771" y="1599267"/>
            <a:ext cx="7102338" cy="38627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889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126272" y="5830406"/>
            <a:ext cx="9820131" cy="60995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Главная задача — дать руководителю понятную картину занятости парка. Система показывает фактическую ситуацию на </a:t>
            </a:r>
            <a:r>
              <a:rPr lang="ru-RU" sz="2000" b="1" i="0" u="none" strike="noStrike" cap="none" spc="0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  <a:ea typeface="Aptos Display"/>
                <a:cs typeface="Aptos Display"/>
              </a:rPr>
              <a:t>ближайший период</a:t>
            </a:r>
            <a:endParaRPr sz="24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4757028" y="800944"/>
            <a:ext cx="8092440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>
                <a:solidFill>
                  <a:srgbClr val="183442"/>
                </a:solidFill>
                <a:latin typeface="Aptos Display"/>
              </a:rPr>
              <a:t>График работы</a:t>
            </a:r>
            <a:endParaRPr/>
          </a:p>
        </p:txBody>
      </p:sp>
      <p:sp>
        <p:nvSpPr>
          <p:cNvPr id="12" name="TextBox 11"/>
          <p:cNvSpPr txBox="1"/>
          <p:nvPr/>
        </p:nvSpPr>
        <p:spPr bwMode="auto">
          <a:xfrm>
            <a:off x="365061" y="1455078"/>
            <a:ext cx="487515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Раздел «График работы» в ERP iFох предназначен для планирования и контроля работы смены водителей и автомобилей парка 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Это рабочий календарь, где мы видим какой автомобиль занят, какой водитель назначен и выходит на смену, где простой, ремонт, выходной, пересменка или другая рабочая ситуация 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 b="1"/>
              <a:t>График помогает управлять загрузкой автопарка не вручную в таблицах, а в единой системе с историей, фильтрами и защитой от ошибок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334836" y="1634396"/>
            <a:ext cx="6521274" cy="36116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209800" y="6020987"/>
            <a:ext cx="8052557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Управляйте не последствиями, а всей системой заранее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194538" y="342257"/>
            <a:ext cx="10681075" cy="86177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183442"/>
                </a:solidFill>
                <a:latin typeface="Aptos Display"/>
              </a:rPr>
              <a:t>График работы – как журнал </a:t>
            </a:r>
            <a:endParaRPr dirty="0"/>
          </a:p>
          <a:p>
            <a:pPr algn="l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183442"/>
                </a:solidFill>
                <a:latin typeface="Aptos Display"/>
              </a:rPr>
              <a:t>состояния автомобиля и смены водителя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240918" y="1457905"/>
            <a:ext cx="53685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График поддерживает разные варианты смен и режимов работы. Стандартные режимы: дневная / ночная смена, 2/2, 3/3, 5/2, 6/1, 7/0, 14/1, 15/15, любые другие варианты, которые используются в тп 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Также предусмотрены аренда, выкуп, отработка, подработка, использование автомобиля в личных целях, и т.п. 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Для ускорения и комфорта в работе есть функция </a:t>
            </a:r>
            <a:r>
              <a:rPr lang="ru-RU" b="1"/>
              <a:t>drag and drop </a:t>
            </a:r>
            <a:r>
              <a:rPr lang="ru-RU"/>
              <a:t>(копирование)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 b="1"/>
              <a:t>Фактическое нахождение водителя на линии и автоматический перенос данных из таксометра в график с отображением в ячейке рабочей смены водителя</a:t>
            </a:r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07006" y="1526416"/>
            <a:ext cx="6349104" cy="3573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Picture 1" descr="ifox_slide_background_4k_v8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 rot="5400000">
            <a:off x="6087726" y="-4430221"/>
            <a:ext cx="45719" cy="11491049"/>
          </a:xfrm>
          <a:prstGeom prst="rect">
            <a:avLst/>
          </a:prstGeom>
          <a:solidFill>
            <a:srgbClr val="0AB0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TextBox 7"/>
          <p:cNvSpPr txBox="1"/>
          <p:nvPr/>
        </p:nvSpPr>
        <p:spPr bwMode="auto">
          <a:xfrm>
            <a:off x="2111685" y="6014573"/>
            <a:ext cx="8138160" cy="30777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000" b="1">
                <a:solidFill>
                  <a:schemeClr val="tx1">
                    <a:lumMod val="85000"/>
                    <a:lumOff val="15000"/>
                  </a:schemeClr>
                </a:solidFill>
                <a:latin typeface="Aptos Display"/>
              </a:rPr>
              <a:t>Контролируйте парк до того, как проблемы станут потерями</a:t>
            </a:r>
            <a:endParaRPr sz="2000" b="1">
              <a:solidFill>
                <a:schemeClr val="tx1">
                  <a:lumMod val="85000"/>
                  <a:lumOff val="15000"/>
                </a:schemeClr>
              </a:solidFill>
              <a:latin typeface="Aptos Display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4543647" y="779040"/>
            <a:ext cx="2751603" cy="430887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2800" b="1" dirty="0">
                <a:solidFill>
                  <a:srgbClr val="183442"/>
                </a:solidFill>
                <a:latin typeface="Aptos Display"/>
              </a:rPr>
              <a:t>График работы</a:t>
            </a:r>
            <a:endParaRPr dirty="0"/>
          </a:p>
        </p:txBody>
      </p:sp>
      <p:sp>
        <p:nvSpPr>
          <p:cNvPr id="9" name="TextBox 8"/>
          <p:cNvSpPr txBox="1"/>
          <p:nvPr/>
        </p:nvSpPr>
        <p:spPr bwMode="auto">
          <a:xfrm>
            <a:off x="306523" y="1503981"/>
            <a:ext cx="423712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/>
              <a:t>Водитель может видеть и самостоятельно изменять свой график в личном кабинете через мини приложение </a:t>
            </a:r>
            <a:r>
              <a:rPr lang="en-US"/>
              <a:t>iF</a:t>
            </a:r>
            <a:r>
              <a:rPr lang="ru-RU"/>
              <a:t>ох или в мессенджерах MAX и  Telegram 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/>
              <a:t>Это снижает количество ручных сообщений и уточнений в чатах </a:t>
            </a:r>
            <a:endParaRPr/>
          </a:p>
          <a:p>
            <a:pPr>
              <a:defRPr/>
            </a:pPr>
            <a:endParaRPr lang="ru-RU"/>
          </a:p>
          <a:p>
            <a:pPr>
              <a:defRPr/>
            </a:pPr>
            <a:r>
              <a:rPr lang="ru-RU" b="1"/>
              <a:t>Водителю не нужно каждый раз спрашивать менеджера о смене: он может открыть график, посмотреть свои рабочие дни и с согласия парка изменить график напрямую из личного кабинета</a:t>
            </a:r>
            <a:endParaRPr/>
          </a:p>
          <a:p>
            <a:pPr>
              <a:defRPr/>
            </a:pPr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31757" y="1499697"/>
            <a:ext cx="7224353" cy="406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</p:transition>
    </mc:Choice>
    <mc:Fallback xmlns="" xmlns:m="http://schemas.openxmlformats.org/officeDocument/2006/math" xmlns:w="http://schemas.openxmlformats.org/wordprocessingml/2006/main">
      <p:transition spd="med" advClick="1">
        <p:pull dir="l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</TotalTime>
  <Words>1345</Words>
  <Application>Microsoft Office PowerPoint</Application>
  <DocSecurity>0</DocSecurity>
  <PresentationFormat>Широкоэкранный</PresentationFormat>
  <Paragraphs>145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>generated using python-pptx</dc:description>
  <cp:lastModifiedBy>Dianis</cp:lastModifiedBy>
  <cp:revision>146</cp:revision>
  <dcterms:created xsi:type="dcterms:W3CDTF">2013-01-27T09:14:16Z</dcterms:created>
  <dcterms:modified xsi:type="dcterms:W3CDTF">2026-05-27T20:09:15Z</dcterms:modified>
  <cp:category/>
  <dc:identifier/>
  <cp:contentStatus/>
  <dc:language/>
  <cp:version/>
</cp:coreProperties>
</file>